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7" r:id="rId7"/>
    <p:sldId id="264" r:id="rId8"/>
    <p:sldId id="265" r:id="rId9"/>
    <p:sldId id="266" r:id="rId10"/>
    <p:sldId id="268" r:id="rId11"/>
    <p:sldId id="261" r:id="rId12"/>
    <p:sldId id="262" r:id="rId13"/>
    <p:sldId id="263" r:id="rId1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-636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EAFC0E15-0646-C4C4-3BEB-63ECE237B6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03EA5612-A558-D574-6DAF-D80C86CE1A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8435FBD9-79EF-F445-F3B2-A6FEF5DC49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16CC0-77CF-48B5-8516-AF865F79E0DF}" type="datetimeFigureOut">
              <a:rPr lang="zh-CN" altLang="en-US" smtClean="0"/>
              <a:pPr/>
              <a:t>2023/2/27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41F795EF-FC70-E522-CC02-1027EF5F0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B6540CFE-A752-6BF9-3BB1-819CA3E35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D216D-2BDC-46DC-935E-E2D5B87617B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731410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311E044E-BFCE-A240-21DA-0E5DC04F4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FAD7C0CD-AA8E-8A8F-7EC9-8BD708C4E9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EE6D7CB6-E184-422D-1D67-7E1BB9A102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16CC0-77CF-48B5-8516-AF865F79E0DF}" type="datetimeFigureOut">
              <a:rPr lang="zh-CN" altLang="en-US" smtClean="0"/>
              <a:pPr/>
              <a:t>2023/2/27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FFC0395A-867B-05BF-4896-90DF4BF22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B30FFB40-0682-08E6-C9E8-6DE74820F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D216D-2BDC-46DC-935E-E2D5B87617B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286278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D5D5FA0F-A33A-A8E6-12BC-400E69F3EF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337CE2CA-035F-AA8A-51CC-6CD3EA656C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18604924-B62E-FD4C-1A36-5ACBA992D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16CC0-77CF-48B5-8516-AF865F79E0DF}" type="datetimeFigureOut">
              <a:rPr lang="zh-CN" altLang="en-US" smtClean="0"/>
              <a:pPr/>
              <a:t>2023/2/27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0596F2E6-7D8C-4BED-F5B4-13F804D0F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E606BFD5-61F7-FAA8-0235-02A9B8DD3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D216D-2BDC-46DC-935E-E2D5B87617B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321172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F7ED179E-03AC-174E-92B5-358B1E94FC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CE6E2792-26BC-4018-381D-3CFAA2383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C54DC245-A4A6-1F45-3212-2E11B117D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16CC0-77CF-48B5-8516-AF865F79E0DF}" type="datetimeFigureOut">
              <a:rPr lang="zh-CN" altLang="en-US" smtClean="0"/>
              <a:pPr/>
              <a:t>2023/2/27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8EDFBB95-45FB-E709-0B83-722A235B1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D2553FBE-1865-64E1-C9F1-78DAD335E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D216D-2BDC-46DC-935E-E2D5B87617B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411477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4CF19D9-C53C-C13C-2A3D-27FD177B03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F3264759-1502-6997-DCD5-EC637BA3B0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887295DF-394B-FD79-8FEF-27C5E9AE5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16CC0-77CF-48B5-8516-AF865F79E0DF}" type="datetimeFigureOut">
              <a:rPr lang="zh-CN" altLang="en-US" smtClean="0"/>
              <a:pPr/>
              <a:t>2023/2/27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BB2BD0EE-7CD4-DD5C-B209-AEDB4FA98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78E3C4F7-3B6E-CF73-A134-27ECEC938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D216D-2BDC-46DC-935E-E2D5B87617B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980080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5E191A5D-F308-CAC1-C06C-797B96A1F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9913FFC0-1FEE-B710-62F0-FE775DE378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18FC94B7-67A4-6DA0-B9A1-5299583B3E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EB7846AF-D996-6AB2-5787-55A7D4F9D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16CC0-77CF-48B5-8516-AF865F79E0DF}" type="datetimeFigureOut">
              <a:rPr lang="zh-CN" altLang="en-US" smtClean="0"/>
              <a:pPr/>
              <a:t>2023/2/27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04F25CE4-0D2A-F424-4407-5E5BAFDBE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9241E0CB-7EB0-65EE-6E2A-6FD85F703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D216D-2BDC-46DC-935E-E2D5B87617B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06435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934C5B96-1B70-73C8-4FDA-1282A0727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42ED0D82-E78A-C956-2801-34148DFA69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C0E59EEB-2B3B-FB05-EC94-E625C2CE36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6B714B14-5046-A41B-1221-856E53687C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52A5D663-912D-EFF4-2879-4312048F00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4E08DDEC-711E-53D2-310D-08623B5A5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16CC0-77CF-48B5-8516-AF865F79E0DF}" type="datetimeFigureOut">
              <a:rPr lang="zh-CN" altLang="en-US" smtClean="0"/>
              <a:pPr/>
              <a:t>2023/2/27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2F83101C-EADB-69C6-53A1-3E3BF7A68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77A7E695-7FB7-DD48-B9E9-D77C41FD2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D216D-2BDC-46DC-935E-E2D5B87617B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405736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15F6AEB0-A5F6-8746-FBBD-A4C5F25385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04F47754-FD5F-3D29-197B-F031CE116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16CC0-77CF-48B5-8516-AF865F79E0DF}" type="datetimeFigureOut">
              <a:rPr lang="zh-CN" altLang="en-US" smtClean="0"/>
              <a:pPr/>
              <a:t>2023/2/27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4662FE26-A270-874F-B566-09E032327D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9AFB25BF-3BEB-1906-D167-4966EF278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D216D-2BDC-46DC-935E-E2D5B87617B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976951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F8178D4E-AF34-EAE9-4E16-54D3293D7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16CC0-77CF-48B5-8516-AF865F79E0DF}" type="datetimeFigureOut">
              <a:rPr lang="zh-CN" altLang="en-US" smtClean="0"/>
              <a:pPr/>
              <a:t>2023/2/27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EFF45C99-5E15-B2A9-B53F-E3A083833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50AC1112-A0D4-9F26-4688-65A3FABDF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D216D-2BDC-46DC-935E-E2D5B87617B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4639874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C8B104B0-3EC4-8EBF-DA80-9AE8FEDF1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27F3DA72-7C99-977E-8D92-55A959BDFC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117267F5-528C-90CD-69C7-FA7E1B9331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27143D3E-A5D3-F303-D2AA-B8F6A86008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16CC0-77CF-48B5-8516-AF865F79E0DF}" type="datetimeFigureOut">
              <a:rPr lang="zh-CN" altLang="en-US" smtClean="0"/>
              <a:pPr/>
              <a:t>2023/2/27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7DFE3684-5EA1-8CA6-6EAA-E5A90DFDA7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190F6872-F10D-A8AA-B16E-F8DDC739A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D216D-2BDC-46DC-935E-E2D5B87617B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563465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076559E8-8364-1794-2431-22679F4586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="" id="{806A00B2-843B-A0C1-F66C-3CEA77288A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548B5EBB-325D-04E2-CF8A-156825A4B4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DC61E3FA-1390-168F-A2FD-F3DAFE438C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16CC0-77CF-48B5-8516-AF865F79E0DF}" type="datetimeFigureOut">
              <a:rPr lang="zh-CN" altLang="en-US" smtClean="0"/>
              <a:pPr/>
              <a:t>2023/2/27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7376768D-D313-9003-F4C7-E25D89A7A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291EA634-645C-F3CC-C55F-4A07EBD0A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D216D-2BDC-46DC-935E-E2D5B87617B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974624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xmlns="" id="{50D77A19-80C0-8075-6EA1-D3DCE0DDAD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D9400330-62E7-98C0-A05F-2E2AE85028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3FA7E30F-14A7-7BF2-6273-5B0196C0A0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16CC0-77CF-48B5-8516-AF865F79E0DF}" type="datetimeFigureOut">
              <a:rPr lang="zh-CN" altLang="en-US" smtClean="0"/>
              <a:pPr/>
              <a:t>2023/2/27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97E7890E-8619-1C2B-6F17-F846D3854E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F579EAE5-55EE-3FD9-880A-F968166693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0D216D-2BDC-46DC-935E-E2D5B87617B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194464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68E90778-FB33-4F77-9C1C-2E563F28E07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6B23F6B2-5CE5-137E-C65E-777022E2276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F9BAA3DE-5824-D9F3-B18B-33A07D8126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921" y="0"/>
            <a:ext cx="107481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234494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824AD3E9-4469-6391-B15E-C18E8314817D}"/>
              </a:ext>
            </a:extLst>
          </p:cNvPr>
          <p:cNvSpPr txBox="1"/>
          <p:nvPr/>
        </p:nvSpPr>
        <p:spPr>
          <a:xfrm>
            <a:off x="1632857" y="239486"/>
            <a:ext cx="96556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 dirty="0"/>
              <a:t>体会数据处理与应用的过程</a:t>
            </a:r>
            <a:endParaRPr lang="en-US" altLang="zh-CN" sz="4000" b="1" dirty="0"/>
          </a:p>
          <a:p>
            <a:pPr algn="ctr"/>
            <a:r>
              <a:rPr lang="en-US" altLang="zh-CN" sz="4000" dirty="0"/>
              <a:t>2</a:t>
            </a:r>
            <a:r>
              <a:rPr lang="zh-CN" altLang="en-US" sz="4000" dirty="0"/>
              <a:t>、大数据</a:t>
            </a:r>
            <a:endParaRPr lang="en-US" altLang="zh-CN" sz="4000" dirty="0"/>
          </a:p>
        </p:txBody>
      </p:sp>
    </p:spTree>
    <p:extLst>
      <p:ext uri="{BB962C8B-B14F-4D97-AF65-F5344CB8AC3E}">
        <p14:creationId xmlns:p14="http://schemas.microsoft.com/office/powerpoint/2010/main" xmlns="" val="32786199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E74331C4-1B28-0EB4-4A95-BE9789A834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2100" y="823912"/>
            <a:ext cx="9067800" cy="521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89011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A967F421-3489-7CB6-ED35-926A1E68F2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1587" y="476250"/>
            <a:ext cx="9648825" cy="590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821927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63A2C9E1-4A51-35C6-2BB8-26C919251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7AA0D47D-76E6-BEE5-4244-10737C5D9D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AA828D12-BD45-209D-59AB-7EC803C2FF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372" y="230327"/>
            <a:ext cx="9416143" cy="6397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884029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A5507180-DE96-0ABF-052D-A09ABB7D24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6F1C7DF1-FDCC-0AA3-0D1E-00C117395D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CB02CC95-5DE7-88AE-7A7C-1F40A0A84D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012" y="261937"/>
            <a:ext cx="11229975" cy="633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645588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ECCDF3D9-6515-B993-EDEB-467B925A5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F505559F-9285-5C31-A41F-417754928F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5FCC35EA-7DE5-2ACA-4A43-0BFF93C416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775" y="280987"/>
            <a:ext cx="11220450" cy="629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097921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xmlns="" id="{0DB1E67D-587A-CBDA-DDF5-D93BCE904589}"/>
              </a:ext>
            </a:extLst>
          </p:cNvPr>
          <p:cNvSpPr txBox="1"/>
          <p:nvPr/>
        </p:nvSpPr>
        <p:spPr>
          <a:xfrm>
            <a:off x="0" y="225310"/>
            <a:ext cx="609600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6700" indent="266700" algn="l"/>
            <a:r>
              <a:rPr lang="zh-CN" altLang="zh-CN" sz="1800" kern="100" dirty="0">
                <a:solidFill>
                  <a:srgbClr val="000000"/>
                </a:solidFill>
                <a:effectLst/>
                <a:latin typeface="等线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下面属于数据处理方式的是（</a:t>
            </a:r>
            <a:r>
              <a:rPr lang="en-US" altLang="zh-CN" sz="1800" kern="100" dirty="0">
                <a:solidFill>
                  <a:srgbClr val="000000"/>
                </a:solidFill>
                <a:effectLst/>
                <a:latin typeface="等线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</a:t>
            </a:r>
            <a:r>
              <a:rPr lang="zh-CN" altLang="zh-CN" sz="1800" kern="100" dirty="0">
                <a:solidFill>
                  <a:srgbClr val="000000"/>
                </a:solidFill>
                <a:effectLst/>
                <a:latin typeface="等线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）。</a:t>
            </a:r>
            <a:endParaRPr lang="zh-CN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266700" indent="266700" algn="l"/>
            <a:r>
              <a:rPr lang="en-US" altLang="zh-CN" sz="1800" kern="100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等线" panose="02010600030101010101" pitchFamily="2" charset="-122"/>
                <a:cs typeface="宋体" panose="02010600030101010101" pitchFamily="2" charset="-122"/>
              </a:rPr>
              <a:t>A.</a:t>
            </a:r>
            <a:r>
              <a:rPr lang="zh-CN" altLang="zh-CN" sz="1800" kern="100" dirty="0">
                <a:solidFill>
                  <a:srgbClr val="000000"/>
                </a:solidFill>
                <a:effectLst/>
                <a:latin typeface="等线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存储</a:t>
            </a:r>
            <a:r>
              <a:rPr lang="en-US" altLang="zh-CN" sz="1800" kern="100" dirty="0">
                <a:solidFill>
                  <a:srgbClr val="000000"/>
                </a:solidFill>
                <a:effectLst/>
                <a:latin typeface="等线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						</a:t>
            </a:r>
            <a:endParaRPr lang="zh-CN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266700" indent="266700" algn="l"/>
            <a:r>
              <a:rPr lang="en-US" altLang="zh-CN" sz="1800" kern="100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等线" panose="02010600030101010101" pitchFamily="2" charset="-122"/>
                <a:cs typeface="宋体" panose="02010600030101010101" pitchFamily="2" charset="-122"/>
              </a:rPr>
              <a:t>B.</a:t>
            </a:r>
            <a:r>
              <a:rPr lang="zh-CN" altLang="zh-CN" sz="1800" kern="100" dirty="0">
                <a:solidFill>
                  <a:srgbClr val="000000"/>
                </a:solidFill>
                <a:effectLst/>
                <a:latin typeface="等线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挖掘</a:t>
            </a:r>
            <a:r>
              <a:rPr lang="en-US" altLang="zh-CN" sz="1800" kern="100" dirty="0">
                <a:solidFill>
                  <a:srgbClr val="000000"/>
                </a:solidFill>
                <a:effectLst/>
                <a:latin typeface="等线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		</a:t>
            </a:r>
            <a:endParaRPr lang="zh-CN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266700" indent="266700" algn="l"/>
            <a:r>
              <a:rPr lang="en-US" altLang="zh-CN" sz="1800" kern="100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等线" panose="02010600030101010101" pitchFamily="2" charset="-122"/>
                <a:cs typeface="宋体" panose="02010600030101010101" pitchFamily="2" charset="-122"/>
              </a:rPr>
              <a:t>C.</a:t>
            </a:r>
            <a:r>
              <a:rPr lang="zh-CN" altLang="zh-CN" sz="1800" kern="100" dirty="0">
                <a:solidFill>
                  <a:srgbClr val="000000"/>
                </a:solidFill>
                <a:effectLst/>
                <a:latin typeface="等线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分析</a:t>
            </a:r>
            <a:r>
              <a:rPr lang="en-US" altLang="zh-CN" sz="1800" kern="100" dirty="0">
                <a:solidFill>
                  <a:srgbClr val="000000"/>
                </a:solidFill>
                <a:effectLst/>
                <a:latin typeface="等线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							</a:t>
            </a:r>
            <a:endParaRPr lang="zh-CN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266700" indent="266700" algn="l"/>
            <a:r>
              <a:rPr lang="en-US" altLang="zh-CN" sz="1800" kern="100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等线" panose="02010600030101010101" pitchFamily="2" charset="-122"/>
                <a:cs typeface="宋体" panose="02010600030101010101" pitchFamily="2" charset="-122"/>
              </a:rPr>
              <a:t>D.</a:t>
            </a:r>
            <a:r>
              <a:rPr lang="zh-CN" altLang="zh-CN" sz="1800" kern="100" dirty="0">
                <a:solidFill>
                  <a:srgbClr val="000000"/>
                </a:solidFill>
                <a:effectLst/>
                <a:latin typeface="等线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以上都是 </a:t>
            </a:r>
            <a:endParaRPr lang="zh-CN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xmlns="" id="{9497E87B-7AA9-049C-DDB5-80C9673BB3D5}"/>
              </a:ext>
            </a:extLst>
          </p:cNvPr>
          <p:cNvSpPr txBox="1"/>
          <p:nvPr/>
        </p:nvSpPr>
        <p:spPr>
          <a:xfrm>
            <a:off x="5900057" y="0"/>
            <a:ext cx="609600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6700" indent="266700" algn="l"/>
            <a:r>
              <a:rPr lang="en-US" altLang="zh-CN" sz="1800" kern="100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等线" panose="02010600030101010101" pitchFamily="2" charset="-122"/>
                <a:cs typeface="宋体" panose="02010600030101010101" pitchFamily="2" charset="-122"/>
              </a:rPr>
              <a:t> </a:t>
            </a:r>
            <a:endParaRPr lang="zh-CN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indent="266700" algn="l"/>
            <a:r>
              <a:rPr lang="zh-CN" altLang="zh-CN" sz="1800" kern="100" dirty="0">
                <a:solidFill>
                  <a:srgbClr val="000000"/>
                </a:solidFill>
                <a:effectLst/>
                <a:latin typeface="等线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小林用计算机解决</a:t>
            </a:r>
            <a:r>
              <a:rPr lang="en-US" altLang="zh-CN" sz="1800" kern="100" dirty="0">
                <a:solidFill>
                  <a:srgbClr val="000000"/>
                </a:solidFill>
                <a:effectLst/>
                <a:latin typeface="等线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“</a:t>
            </a:r>
            <a:r>
              <a:rPr lang="zh-CN" altLang="zh-CN" sz="1800" kern="100" dirty="0">
                <a:solidFill>
                  <a:srgbClr val="000000"/>
                </a:solidFill>
                <a:effectLst/>
                <a:latin typeface="等线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计算身体的质量指数</a:t>
            </a:r>
            <a:r>
              <a:rPr lang="en-US" altLang="zh-CN" sz="1800" kern="100" dirty="0">
                <a:solidFill>
                  <a:srgbClr val="000000"/>
                </a:solidFill>
                <a:effectLst/>
                <a:latin typeface="等线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BMI</a:t>
            </a:r>
            <a:r>
              <a:rPr lang="zh-CN" altLang="zh-CN" sz="1800" kern="100" dirty="0">
                <a:solidFill>
                  <a:srgbClr val="000000"/>
                </a:solidFill>
                <a:effectLst/>
                <a:latin typeface="等线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值</a:t>
            </a:r>
            <a:r>
              <a:rPr lang="en-US" altLang="zh-CN" sz="1800" kern="100" dirty="0">
                <a:solidFill>
                  <a:srgbClr val="000000"/>
                </a:solidFill>
                <a:effectLst/>
                <a:latin typeface="等线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”</a:t>
            </a:r>
            <a:r>
              <a:rPr lang="zh-CN" altLang="zh-CN" sz="1800" kern="100" dirty="0">
                <a:solidFill>
                  <a:srgbClr val="000000"/>
                </a:solidFill>
                <a:effectLst/>
                <a:latin typeface="等线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问题时经历了若干阶段，其中算法设计属于（</a:t>
            </a:r>
            <a:r>
              <a:rPr lang="en-US" altLang="zh-CN" sz="1800" kern="100" dirty="0">
                <a:solidFill>
                  <a:srgbClr val="000000"/>
                </a:solidFill>
                <a:effectLst/>
                <a:latin typeface="等线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</a:t>
            </a:r>
            <a:r>
              <a:rPr lang="zh-CN" altLang="zh-CN" sz="1800" kern="100" dirty="0">
                <a:solidFill>
                  <a:srgbClr val="000000"/>
                </a:solidFill>
                <a:effectLst/>
                <a:latin typeface="等线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）。</a:t>
            </a:r>
            <a:endParaRPr lang="zh-CN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266700" indent="266700" algn="l"/>
            <a:r>
              <a:rPr lang="en-US" altLang="zh-CN" sz="1800" kern="100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等线" panose="02010600030101010101" pitchFamily="2" charset="-122"/>
                <a:cs typeface="宋体" panose="02010600030101010101" pitchFamily="2" charset="-122"/>
              </a:rPr>
              <a:t>A.</a:t>
            </a:r>
            <a:r>
              <a:rPr lang="zh-CN" altLang="zh-CN" sz="1800" kern="100" dirty="0">
                <a:solidFill>
                  <a:srgbClr val="000000"/>
                </a:solidFill>
                <a:effectLst/>
                <a:latin typeface="等线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“分析问题确定要用计算机做什么”阶段</a:t>
            </a:r>
            <a:endParaRPr lang="zh-CN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266700" indent="266700" algn="l"/>
            <a:r>
              <a:rPr lang="en-US" altLang="zh-CN" sz="1800" kern="100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等线" panose="02010600030101010101" pitchFamily="2" charset="-122"/>
                <a:cs typeface="宋体" panose="02010600030101010101" pitchFamily="2" charset="-122"/>
              </a:rPr>
              <a:t>B.</a:t>
            </a:r>
            <a:r>
              <a:rPr lang="zh-CN" altLang="zh-CN" sz="1800" kern="100" dirty="0">
                <a:solidFill>
                  <a:srgbClr val="000000"/>
                </a:solidFill>
                <a:effectLst/>
                <a:latin typeface="等线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“寻找解决问题的途径和方法”阶段</a:t>
            </a:r>
            <a:endParaRPr lang="zh-CN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266700" indent="266700" algn="l"/>
            <a:r>
              <a:rPr lang="en-US" altLang="zh-CN" sz="1800" kern="100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等线" panose="02010600030101010101" pitchFamily="2" charset="-122"/>
                <a:cs typeface="宋体" panose="02010600030101010101" pitchFamily="2" charset="-122"/>
              </a:rPr>
              <a:t>C.</a:t>
            </a:r>
            <a:r>
              <a:rPr lang="zh-CN" altLang="zh-CN" sz="1800" kern="100" dirty="0">
                <a:solidFill>
                  <a:srgbClr val="000000"/>
                </a:solidFill>
                <a:effectLst/>
                <a:latin typeface="等线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“用计算机进行处理”阶段</a:t>
            </a:r>
            <a:endParaRPr lang="zh-CN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266700" indent="266700" algn="l"/>
            <a:r>
              <a:rPr lang="en-US" altLang="zh-CN" sz="1800" kern="100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等线" panose="02010600030101010101" pitchFamily="2" charset="-122"/>
                <a:cs typeface="宋体" panose="02010600030101010101" pitchFamily="2" charset="-122"/>
              </a:rPr>
              <a:t>D.</a:t>
            </a:r>
            <a:r>
              <a:rPr lang="zh-CN" altLang="zh-CN" sz="1800" kern="100" dirty="0">
                <a:solidFill>
                  <a:srgbClr val="000000"/>
                </a:solidFill>
                <a:effectLst/>
                <a:latin typeface="等线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“运行调试”阶段</a:t>
            </a:r>
            <a:endParaRPr lang="zh-CN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xmlns="" id="{37A413EF-5A1B-A2E9-2A04-F09FB3F97162}"/>
              </a:ext>
            </a:extLst>
          </p:cNvPr>
          <p:cNvSpPr txBox="1"/>
          <p:nvPr/>
        </p:nvSpPr>
        <p:spPr>
          <a:xfrm>
            <a:off x="340388" y="2933842"/>
            <a:ext cx="5260312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 smtClean="0"/>
              <a:t>数据处理的一般过程有以下六个步骤，正确的顺序应该是（</a:t>
            </a:r>
            <a:r>
              <a:rPr lang="en-GB" dirty="0" smtClean="0"/>
              <a:t>    </a:t>
            </a:r>
            <a:r>
              <a:rPr lang="zh-CN" altLang="en-US" dirty="0" smtClean="0"/>
              <a:t>）。</a:t>
            </a:r>
          </a:p>
          <a:p>
            <a:r>
              <a:rPr lang="zh-CN" altLang="en-US" dirty="0" smtClean="0"/>
              <a:t>①数据采集 ②数据分析</a:t>
            </a:r>
            <a:r>
              <a:rPr lang="en-GB" dirty="0" smtClean="0"/>
              <a:t>	</a:t>
            </a:r>
            <a:r>
              <a:rPr lang="zh-CN" altLang="en-US" dirty="0" smtClean="0"/>
              <a:t>③数据加工 ④明确目标 ⑤数据可视化 ⑥报告撰写</a:t>
            </a:r>
          </a:p>
          <a:p>
            <a:r>
              <a:rPr lang="en-GB" dirty="0" smtClean="0"/>
              <a:t>A.</a:t>
            </a:r>
            <a:r>
              <a:rPr lang="zh-CN" altLang="en-US" dirty="0" smtClean="0"/>
              <a:t>⑤①③②⑥④</a:t>
            </a:r>
            <a:r>
              <a:rPr lang="en-GB" dirty="0" smtClean="0"/>
              <a:t>	</a:t>
            </a:r>
            <a:endParaRPr lang="zh-CN" altLang="en-US" dirty="0" smtClean="0"/>
          </a:p>
          <a:p>
            <a:r>
              <a:rPr lang="en-GB" dirty="0" smtClean="0"/>
              <a:t>B.</a:t>
            </a:r>
            <a:r>
              <a:rPr lang="zh-CN" altLang="en-US" dirty="0" smtClean="0"/>
              <a:t>④①③②⑤⑥</a:t>
            </a:r>
          </a:p>
          <a:p>
            <a:r>
              <a:rPr lang="en-GB" dirty="0" smtClean="0"/>
              <a:t>C.</a:t>
            </a:r>
            <a:r>
              <a:rPr lang="zh-CN" altLang="en-US" dirty="0" smtClean="0"/>
              <a:t>③①④②⑤⑥</a:t>
            </a:r>
            <a:r>
              <a:rPr lang="en-GB" dirty="0" smtClean="0"/>
              <a:t>	</a:t>
            </a:r>
            <a:endParaRPr lang="zh-CN" altLang="en-US" dirty="0" smtClean="0"/>
          </a:p>
          <a:p>
            <a:r>
              <a:rPr lang="en-GB" dirty="0" smtClean="0"/>
              <a:t>D.</a:t>
            </a:r>
            <a:r>
              <a:rPr lang="zh-CN" altLang="en-US" dirty="0" smtClean="0"/>
              <a:t>①②③⑥④⑤</a:t>
            </a:r>
          </a:p>
          <a:p>
            <a:pPr marL="266700" indent="266700" algn="l"/>
            <a:endParaRPr lang="zh-CN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xmlns="" id="{A80CBD83-0899-0283-FF0F-9B2CBBDBBD9B}"/>
              </a:ext>
            </a:extLst>
          </p:cNvPr>
          <p:cNvSpPr txBox="1"/>
          <p:nvPr/>
        </p:nvSpPr>
        <p:spPr>
          <a:xfrm>
            <a:off x="5589814" y="3004181"/>
            <a:ext cx="619397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6700" indent="266700" algn="l"/>
            <a:r>
              <a:rPr lang="zh-CN" altLang="zh-CN" sz="1800" kern="100" dirty="0">
                <a:solidFill>
                  <a:srgbClr val="000000"/>
                </a:solidFill>
                <a:effectLst/>
                <a:latin typeface="等线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某学校举行了期末考试后，将对高二年级的</a:t>
            </a:r>
            <a:r>
              <a:rPr lang="en-US" altLang="zh-CN" sz="1800" kern="100" dirty="0">
                <a:solidFill>
                  <a:srgbClr val="000000"/>
                </a:solidFill>
                <a:effectLst/>
                <a:latin typeface="等线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1000</a:t>
            </a:r>
            <a:r>
              <a:rPr lang="zh-CN" altLang="zh-CN" sz="1800" kern="100" dirty="0">
                <a:solidFill>
                  <a:srgbClr val="000000"/>
                </a:solidFill>
                <a:effectLst/>
                <a:latin typeface="等线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名学生进行成绩的统计分析，以下最适合该任务的软件是（</a:t>
            </a:r>
            <a:r>
              <a:rPr lang="en-US" altLang="zh-CN" sz="1800" kern="100" dirty="0">
                <a:solidFill>
                  <a:srgbClr val="000000"/>
                </a:solidFill>
                <a:effectLst/>
                <a:latin typeface="等线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</a:t>
            </a:r>
            <a:r>
              <a:rPr lang="zh-CN" altLang="zh-CN" sz="1800" kern="100" dirty="0">
                <a:solidFill>
                  <a:srgbClr val="000000"/>
                </a:solidFill>
                <a:effectLst/>
                <a:latin typeface="等线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）。</a:t>
            </a:r>
            <a:endParaRPr lang="zh-CN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266700" indent="266700" algn="l"/>
            <a:r>
              <a:rPr lang="en-US" altLang="zh-CN" sz="1800" kern="100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等线" panose="02010600030101010101" pitchFamily="2" charset="-122"/>
                <a:cs typeface="宋体" panose="02010600030101010101" pitchFamily="2" charset="-122"/>
              </a:rPr>
              <a:t>A.</a:t>
            </a:r>
            <a:r>
              <a:rPr lang="zh-CN" altLang="zh-CN" sz="1800" kern="100" dirty="0">
                <a:solidFill>
                  <a:srgbClr val="000000"/>
                </a:solidFill>
                <a:effectLst/>
                <a:latin typeface="等线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写字板</a:t>
            </a:r>
            <a:r>
              <a:rPr lang="en-US" altLang="zh-CN" sz="1800" kern="100" dirty="0">
                <a:solidFill>
                  <a:srgbClr val="000000"/>
                </a:solidFill>
                <a:effectLst/>
                <a:latin typeface="等线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							</a:t>
            </a:r>
            <a:endParaRPr lang="zh-CN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266700" indent="266700" algn="l"/>
            <a:r>
              <a:rPr lang="en-US" altLang="zh-CN" sz="1800" kern="100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等线" panose="02010600030101010101" pitchFamily="2" charset="-122"/>
                <a:cs typeface="宋体" panose="02010600030101010101" pitchFamily="2" charset="-122"/>
              </a:rPr>
              <a:t>B.</a:t>
            </a:r>
            <a:r>
              <a:rPr lang="zh-CN" altLang="zh-CN" sz="1800" kern="100" dirty="0">
                <a:solidFill>
                  <a:srgbClr val="000000"/>
                </a:solidFill>
                <a:effectLst/>
                <a:latin typeface="等线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计算器</a:t>
            </a:r>
            <a:endParaRPr lang="zh-CN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266700" indent="266700" algn="l"/>
            <a:r>
              <a:rPr lang="en-US" altLang="zh-CN" sz="1800" kern="100" dirty="0" err="1">
                <a:solidFill>
                  <a:srgbClr val="000000"/>
                </a:solidFill>
                <a:effectLst/>
                <a:latin typeface="宋体" panose="02010600030101010101" pitchFamily="2" charset="-122"/>
                <a:ea typeface="等线" panose="02010600030101010101" pitchFamily="2" charset="-122"/>
                <a:cs typeface="宋体" panose="02010600030101010101" pitchFamily="2" charset="-122"/>
              </a:rPr>
              <a:t>C.Excel</a:t>
            </a:r>
            <a:r>
              <a:rPr lang="en-US" altLang="zh-CN" sz="1800" kern="100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等线" panose="02010600030101010101" pitchFamily="2" charset="-122"/>
                <a:cs typeface="宋体" panose="02010600030101010101" pitchFamily="2" charset="-122"/>
              </a:rPr>
              <a:t>							</a:t>
            </a:r>
            <a:endParaRPr lang="zh-CN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266700" indent="266700" algn="l"/>
            <a:r>
              <a:rPr lang="en-US" altLang="zh-CN" sz="1800" kern="100" dirty="0" err="1">
                <a:solidFill>
                  <a:srgbClr val="000000"/>
                </a:solidFill>
                <a:effectLst/>
                <a:latin typeface="宋体" panose="02010600030101010101" pitchFamily="2" charset="-122"/>
                <a:ea typeface="等线" panose="02010600030101010101" pitchFamily="2" charset="-122"/>
                <a:cs typeface="宋体" panose="02010600030101010101" pitchFamily="2" charset="-122"/>
              </a:rPr>
              <a:t>D.Word</a:t>
            </a:r>
            <a:endParaRPr lang="zh-CN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22493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>
            <a:extLst>
              <a:ext uri="{FF2B5EF4-FFF2-40B4-BE49-F238E27FC236}">
                <a16:creationId xmlns:a16="http://schemas.microsoft.com/office/drawing/2014/main" xmlns="" id="{4202303D-F450-4159-24F6-27EDA949D4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9926" y="609600"/>
            <a:ext cx="7572375" cy="563880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893F1539-B207-7213-41F1-7CD1A70AB8F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714" r="13500"/>
          <a:stretch/>
        </p:blipFill>
        <p:spPr>
          <a:xfrm>
            <a:off x="129205" y="130628"/>
            <a:ext cx="5161252" cy="1237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804564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B4FD4B72-107F-A4D2-DF6B-9A31E2319504}"/>
              </a:ext>
            </a:extLst>
          </p:cNvPr>
          <p:cNvSpPr txBox="1"/>
          <p:nvPr/>
        </p:nvSpPr>
        <p:spPr>
          <a:xfrm>
            <a:off x="1632857" y="239486"/>
            <a:ext cx="96556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 dirty="0"/>
              <a:t>体会数据处理与应用的过程</a:t>
            </a:r>
            <a:endParaRPr lang="en-US" altLang="zh-CN" sz="4000" b="1" dirty="0"/>
          </a:p>
          <a:p>
            <a:pPr algn="ctr"/>
            <a:r>
              <a:rPr lang="en-US" altLang="zh-CN" sz="4000" dirty="0"/>
              <a:t>1</a:t>
            </a:r>
            <a:r>
              <a:rPr lang="zh-CN" altLang="en-US" sz="4000" dirty="0"/>
              <a:t>、简单数据</a:t>
            </a:r>
            <a:endParaRPr lang="en-US" altLang="zh-CN" sz="4000" dirty="0"/>
          </a:p>
          <a:p>
            <a:pPr algn="ctr"/>
            <a:r>
              <a:rPr lang="zh-CN" altLang="en-US" sz="4000" dirty="0"/>
              <a:t>以问卷星为例</a:t>
            </a:r>
            <a:endParaRPr lang="en-US" altLang="zh-CN" sz="4000" dirty="0"/>
          </a:p>
        </p:txBody>
      </p:sp>
    </p:spTree>
    <p:extLst>
      <p:ext uri="{BB962C8B-B14F-4D97-AF65-F5344CB8AC3E}">
        <p14:creationId xmlns:p14="http://schemas.microsoft.com/office/powerpoint/2010/main" xmlns="" val="9716939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50DDFB60-A65C-5345-87F8-A3E8E11A65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8725" y="528637"/>
            <a:ext cx="9734550" cy="580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310526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7BB8E157-6252-24F4-48DE-47AB13B1C1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53307"/>
            <a:ext cx="12192000" cy="3751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625929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164215C0-BEE1-3E96-F6C5-FAE2EEE288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25" y="80962"/>
            <a:ext cx="11487150" cy="669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581046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96</Words>
  <Application>Microsoft Office PowerPoint</Application>
  <PresentationFormat>自定义</PresentationFormat>
  <Paragraphs>27</Paragraphs>
  <Slides>13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4" baseType="lpstr">
      <vt:lpstr>Office 主题​​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</dc:creator>
  <cp:lastModifiedBy>Administrator</cp:lastModifiedBy>
  <cp:revision>2</cp:revision>
  <dcterms:created xsi:type="dcterms:W3CDTF">2023-02-27T01:23:07Z</dcterms:created>
  <dcterms:modified xsi:type="dcterms:W3CDTF">2023-02-27T08:06:40Z</dcterms:modified>
</cp:coreProperties>
</file>